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46e82559d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46e82559d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46e82559d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46e82559d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46e82559d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46e82559d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46e82559d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46e82559d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46e82559d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46e82559d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46e82559d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46e82559d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46e82559d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46e82559d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46e82559d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46e82559d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46e82559d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46e82559d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39a11988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39a11988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46e82559d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46e82559d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46e82559d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46e82559d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39a11988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39a11988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39a11988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39a11988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39a11988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39a11988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46e8255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46e8255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46e82559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46e82559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46e82559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46e82559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99975" y="680450"/>
            <a:ext cx="55785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293039"/>
                </a:solidFill>
                <a:latin typeface="Roboto"/>
                <a:ea typeface="Roboto"/>
                <a:cs typeface="Roboto"/>
                <a:sym typeface="Roboto"/>
              </a:rPr>
              <a:t>DOES HOSTING</a:t>
            </a:r>
            <a:endParaRPr b="1" sz="3700">
              <a:solidFill>
                <a:srgbClr val="2930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293039"/>
                </a:solidFill>
                <a:latin typeface="Roboto"/>
                <a:ea typeface="Roboto"/>
                <a:cs typeface="Roboto"/>
                <a:sym typeface="Roboto"/>
              </a:rPr>
              <a:t>THE OLYMPICS</a:t>
            </a:r>
            <a:endParaRPr b="1" sz="3700">
              <a:solidFill>
                <a:srgbClr val="2930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293039"/>
                </a:solidFill>
                <a:latin typeface="Roboto"/>
                <a:ea typeface="Roboto"/>
                <a:cs typeface="Roboto"/>
                <a:sym typeface="Roboto"/>
              </a:rPr>
              <a:t>PROVIDE HOME ADVANTAGE</a:t>
            </a:r>
            <a:endParaRPr b="1" sz="3700">
              <a:solidFill>
                <a:srgbClr val="2930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293039"/>
                </a:solidFill>
                <a:latin typeface="Roboto"/>
                <a:ea typeface="Roboto"/>
                <a:cs typeface="Roboto"/>
                <a:sym typeface="Roboto"/>
              </a:rPr>
              <a:t>IN GYMNASTICS?</a:t>
            </a:r>
            <a:endParaRPr b="1" sz="2400">
              <a:solidFill>
                <a:srgbClr val="2930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678475" y="37128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8000"/>
              </a:spcBef>
              <a:spcAft>
                <a:spcPts val="8000"/>
              </a:spcAft>
              <a:buNone/>
            </a:pPr>
            <a:r>
              <a:rPr b="1" lang="en" sz="1700">
                <a:solidFill>
                  <a:srgbClr val="293039"/>
                </a:solidFill>
                <a:latin typeface="Roboto"/>
                <a:ea typeface="Roboto"/>
                <a:cs typeface="Roboto"/>
                <a:sym typeface="Roboto"/>
              </a:rPr>
              <a:t>PROJECT - TEAM 5</a:t>
            </a:r>
            <a:endParaRPr b="1" sz="1700">
              <a:solidFill>
                <a:srgbClr val="2930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22"/>
          <p:cNvCxnSpPr>
            <a:stCxn id="124" idx="0"/>
          </p:cNvCxnSpPr>
          <p:nvPr/>
        </p:nvCxnSpPr>
        <p:spPr>
          <a:xfrm>
            <a:off x="617650" y="451425"/>
            <a:ext cx="17775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175" y="394738"/>
            <a:ext cx="5786100" cy="43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1158350" y="451425"/>
            <a:ext cx="2729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Female: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34.07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Male: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1.18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EAD1DC"/>
                </a:highlight>
                <a:latin typeface="Roboto"/>
                <a:ea typeface="Roboto"/>
                <a:cs typeface="Roboto"/>
                <a:sym typeface="Roboto"/>
              </a:rPr>
              <a:t>Females had far stronger home advantage</a:t>
            </a:r>
            <a:endParaRPr b="1" sz="1600">
              <a:highlight>
                <a:srgbClr val="EAD1D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1158350" y="2052250"/>
            <a:ext cx="2729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Female: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3.86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Male: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11.3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A2C4C9"/>
                </a:highlight>
                <a:latin typeface="Roboto"/>
                <a:ea typeface="Roboto"/>
                <a:cs typeface="Roboto"/>
                <a:sym typeface="Roboto"/>
              </a:rPr>
              <a:t>Shift: males gained more advantage</a:t>
            </a:r>
            <a:endParaRPr b="1" sz="1600">
              <a:highlight>
                <a:srgbClr val="A2C4C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158350" y="3624200"/>
            <a:ext cx="2729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Female: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2.76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pp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Male: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8.88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pp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A2C4C9"/>
                </a:highlight>
                <a:latin typeface="Roboto"/>
                <a:ea typeface="Roboto"/>
                <a:cs typeface="Roboto"/>
                <a:sym typeface="Roboto"/>
              </a:rPr>
              <a:t>Males show consistently larger advantage</a:t>
            </a:r>
            <a:endParaRPr b="1" sz="1600">
              <a:highlight>
                <a:srgbClr val="A2C4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139750" y="349575"/>
            <a:ext cx="955800" cy="918000"/>
          </a:xfrm>
          <a:prstGeom prst="ellipse">
            <a:avLst/>
          </a:prstGeom>
          <a:solidFill>
            <a:srgbClr val="222B45"/>
          </a:solidFill>
          <a:ln cap="flat" cmpd="sng" w="9525">
            <a:solidFill>
              <a:srgbClr val="293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139750" y="451425"/>
            <a:ext cx="955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Early Era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158350" y="100575"/>
            <a:ext cx="272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1896–1948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1" name="Google Shape;131;p22"/>
          <p:cNvCxnSpPr>
            <a:stCxn id="132" idx="0"/>
          </p:cNvCxnSpPr>
          <p:nvPr/>
        </p:nvCxnSpPr>
        <p:spPr>
          <a:xfrm>
            <a:off x="617650" y="2088738"/>
            <a:ext cx="17775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2"/>
          <p:cNvSpPr/>
          <p:nvPr/>
        </p:nvSpPr>
        <p:spPr>
          <a:xfrm>
            <a:off x="139750" y="1986888"/>
            <a:ext cx="955800" cy="918000"/>
          </a:xfrm>
          <a:prstGeom prst="ellipse">
            <a:avLst/>
          </a:prstGeom>
          <a:solidFill>
            <a:srgbClr val="222B45"/>
          </a:solidFill>
          <a:ln cap="flat" cmpd="sng" w="9525">
            <a:solidFill>
              <a:srgbClr val="293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139750" y="2088738"/>
            <a:ext cx="955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Mid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Era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158350" y="1701550"/>
            <a:ext cx="272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1952–1988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" name="Google Shape;135;p22"/>
          <p:cNvCxnSpPr>
            <a:stCxn id="136" idx="0"/>
          </p:cNvCxnSpPr>
          <p:nvPr/>
        </p:nvCxnSpPr>
        <p:spPr>
          <a:xfrm>
            <a:off x="617650" y="3636763"/>
            <a:ext cx="17775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2"/>
          <p:cNvSpPr/>
          <p:nvPr/>
        </p:nvSpPr>
        <p:spPr>
          <a:xfrm>
            <a:off x="139750" y="3534913"/>
            <a:ext cx="955800" cy="918000"/>
          </a:xfrm>
          <a:prstGeom prst="ellipse">
            <a:avLst/>
          </a:prstGeom>
          <a:solidFill>
            <a:srgbClr val="222B45"/>
          </a:solidFill>
          <a:ln cap="flat" cmpd="sng" w="9525">
            <a:solidFill>
              <a:srgbClr val="293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139750" y="3636763"/>
            <a:ext cx="955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Modern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Era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1158350" y="3252925"/>
            <a:ext cx="272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1992–2020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6212725" y="2759875"/>
            <a:ext cx="2650200" cy="181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517350" y="567425"/>
            <a:ext cx="2554500" cy="20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3517350" y="2759875"/>
            <a:ext cx="2554500" cy="1816200"/>
          </a:xfrm>
          <a:prstGeom prst="rect">
            <a:avLst/>
          </a:prstGeom>
          <a:solidFill>
            <a:srgbClr val="222B45"/>
          </a:solidFill>
          <a:ln cap="flat" cmpd="sng" w="9525">
            <a:solidFill>
              <a:srgbClr val="222B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3517350" y="567425"/>
            <a:ext cx="2554500" cy="2062500"/>
          </a:xfrm>
          <a:prstGeom prst="rect">
            <a:avLst/>
          </a:prstGeom>
          <a:solidFill>
            <a:srgbClr val="CF4C3A"/>
          </a:solidFill>
          <a:ln cap="flat" cmpd="sng" w="9525">
            <a:solidFill>
              <a:srgbClr val="CF4C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 Smaller Countries Experience Larger Increases?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Compare medal improvements across large, medium, and small countries.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517350" y="2759875"/>
            <a:ext cx="2337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Do First-Time Hosts Gain a Bigger Boost?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Compare hosting-year improvement between first-time and repeat hosts.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6212725" y="2759875"/>
            <a:ext cx="2650200" cy="1816200"/>
          </a:xfrm>
          <a:prstGeom prst="rect">
            <a:avLst/>
          </a:prstGeom>
          <a:solidFill>
            <a:srgbClr val="222B45"/>
          </a:solidFill>
          <a:ln cap="flat" cmpd="sng" w="9525">
            <a:solidFill>
              <a:srgbClr val="222B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Do Host Nations Field More Gymnasts?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whether hosts send larger teams, potentially increasing medal opportunities.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6009726" y="865600"/>
            <a:ext cx="3226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Roboto"/>
                <a:ea typeface="Roboto"/>
                <a:cs typeface="Roboto"/>
                <a:sym typeface="Roboto"/>
              </a:rPr>
              <a:t>QUESTION 3: 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6009725" y="1547475"/>
            <a:ext cx="322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COUNTRY FACTORS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 title="Red and Gray Modern Sports Presentation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0175" y="-25425"/>
            <a:ext cx="10000224" cy="562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4">
            <a:alphaModFix/>
          </a:blip>
          <a:srcRect b="0" l="3716" r="0" t="0"/>
          <a:stretch/>
        </p:blipFill>
        <p:spPr>
          <a:xfrm>
            <a:off x="3681950" y="721500"/>
            <a:ext cx="5844350" cy="37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0" y="616788"/>
            <a:ext cx="38583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Average improvement by country size: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Small countries: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17.14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pp (n = 15)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Large countries: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12.06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pp (n = 9)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Medium countries: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3.66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pp (n = 4)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D0E0E3"/>
                </a:highlight>
                <a:latin typeface="Roboto"/>
                <a:ea typeface="Roboto"/>
                <a:cs typeface="Roboto"/>
                <a:sym typeface="Roboto"/>
              </a:rPr>
              <a:t>Small countries show the largest improvement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Chi-square test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χ² =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1.934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df =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p =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0.38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rPr>
              <a:t>Not significant</a:t>
            </a:r>
            <a:endParaRPr b="1" sz="1600">
              <a:highlight>
                <a:srgbClr val="F4CCCC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➡</a:t>
            </a:r>
            <a:r>
              <a:rPr b="1" lang="en" sz="1600">
                <a:solidFill>
                  <a:schemeClr val="dk1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000"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Improvement varies but not statistically confirmed.</a:t>
            </a:r>
            <a:endParaRPr b="1" sz="2000"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130650" y="2203500"/>
            <a:ext cx="62325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Average improvement: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First-time hosts: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16.53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pp (n = 18)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• Repeat hosts: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8.27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pp (n = 10)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T-TEST — </a:t>
            </a:r>
            <a:r>
              <a:rPr b="1" lang="en" sz="1600">
                <a:solidFill>
                  <a:schemeClr val="lt1"/>
                </a:solidFill>
                <a:highlight>
                  <a:srgbClr val="A64D79"/>
                </a:highlight>
                <a:latin typeface="Roboto"/>
                <a:ea typeface="Roboto"/>
                <a:cs typeface="Roboto"/>
                <a:sym typeface="Roboto"/>
              </a:rPr>
              <a:t>FIRST-TIME VS REPEAT HOSTS</a:t>
            </a:r>
            <a:endParaRPr b="1" sz="1600">
              <a:solidFill>
                <a:schemeClr val="lt1"/>
              </a:solidFill>
              <a:highlight>
                <a:srgbClr val="A64D7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 =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0.981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• p =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0.336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highlight>
                  <a:srgbClr val="990000"/>
                </a:highlight>
                <a:latin typeface="Roboto"/>
                <a:ea typeface="Roboto"/>
                <a:cs typeface="Roboto"/>
                <a:sym typeface="Roboto"/>
              </a:rPr>
              <a:t>No significant difference</a:t>
            </a:r>
            <a:endParaRPr b="1" sz="1600">
              <a:solidFill>
                <a:schemeClr val="lt1"/>
              </a:solidFill>
              <a:highlight>
                <a:srgbClr val="99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➡ </a:t>
            </a: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Although first-time hosts show numerically larger boosts, the difference is not statistically significant.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/>
        </p:nvSpPr>
        <p:spPr>
          <a:xfrm>
            <a:off x="151250" y="116700"/>
            <a:ext cx="2094600" cy="4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Average number of gymnasts per country: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Host countries: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23.5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gymnasts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Non-host countries: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7.2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gymnasts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Difference: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+16.3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gymnasts for host nations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T-TEST - HOST VS NON-HOST PARTICIPATION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t =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−3.328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p =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0.00245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A2C4C9"/>
                </a:highlight>
                <a:latin typeface="Roboto"/>
                <a:ea typeface="Roboto"/>
                <a:cs typeface="Roboto"/>
                <a:sym typeface="Roboto"/>
              </a:rPr>
              <a:t>HIGHLY SIGNIFICANT</a:t>
            </a:r>
            <a:endParaRPr b="1" sz="1600">
              <a:highlight>
                <a:srgbClr val="A2C4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850" y="263350"/>
            <a:ext cx="5173025" cy="317942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2550963" y="3442775"/>
            <a:ext cx="537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highlight>
                  <a:srgbClr val="B45F06"/>
                </a:highlight>
                <a:latin typeface="Roboto"/>
                <a:ea typeface="Roboto"/>
                <a:cs typeface="Roboto"/>
                <a:sym typeface="Roboto"/>
              </a:rPr>
              <a:t>➡ </a:t>
            </a:r>
            <a:r>
              <a:rPr b="1" lang="en" sz="2000">
                <a:solidFill>
                  <a:schemeClr val="lt1"/>
                </a:solidFill>
                <a:highlight>
                  <a:srgbClr val="B45F06"/>
                </a:highlight>
                <a:latin typeface="Roboto"/>
                <a:ea typeface="Roboto"/>
                <a:cs typeface="Roboto"/>
                <a:sym typeface="Roboto"/>
              </a:rPr>
              <a:t>Host countries field much larger teams, which may increase medal opportunities.</a:t>
            </a:r>
            <a:endParaRPr b="1" sz="2000">
              <a:solidFill>
                <a:schemeClr val="lt1"/>
              </a:solidFill>
              <a:highlight>
                <a:srgbClr val="B45F0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/>
        </p:nvSpPr>
        <p:spPr>
          <a:xfrm>
            <a:off x="6293200" y="1101600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GDP per capita &amp; home advantage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Examine whether richer countries gain larger improvements when hosting.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6293200" y="2918000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Working-age population share &amp; home advantage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Test whether countries with more working-age citizens perform better when hosting.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-160324" y="1741363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QUESTION 4: </a:t>
            </a:r>
            <a:endParaRPr b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-160325" y="2423238"/>
            <a:ext cx="3000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ECONOMIC &amp; DEMOGRAPHIC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/>
        </p:nvSpPr>
        <p:spPr>
          <a:xfrm>
            <a:off x="5977025" y="940188"/>
            <a:ext cx="3300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GDP per capita vs medal rate improvement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Correlation coefficient: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–0.115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P-value: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0.708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EA9999"/>
                </a:highlight>
                <a:latin typeface="Roboto"/>
                <a:ea typeface="Roboto"/>
                <a:cs typeface="Roboto"/>
                <a:sym typeface="Roboto"/>
              </a:rPr>
              <a:t>No significant relationship</a:t>
            </a:r>
            <a:endParaRPr b="1" sz="1600">
              <a:highlight>
                <a:srgbClr val="EA999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➡ </a:t>
            </a:r>
            <a:r>
              <a:rPr b="1" lang="en" sz="2000"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Wealth does not predict 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whether a country gains higher medal improvements when hosting.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914901" cy="46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6041950" y="817050"/>
            <a:ext cx="3127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Working-age population (%) vs improvement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Correlation coefficient: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0.461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• P-value: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0.072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rPr>
              <a:t>Not statistically significant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(but trending positive)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➡ 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Countries with larger working-age populations show </a:t>
            </a:r>
            <a:r>
              <a:rPr b="1" lang="en" sz="2000"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some positive trend, but it is not statistically significant.</a:t>
            </a:r>
            <a:endParaRPr b="1" sz="2000"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011550" cy="46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2781900" y="358550"/>
            <a:ext cx="358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b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411600" y="1221550"/>
            <a:ext cx="8320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[1] N. Sharma, “Olympics 124 years dataset till 2020,” Kaggle, 2020. [Online]. Available: https://www.kaggle.com/datasets/nitishsharma01/olympics-124-years-datasettill-2020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[2] P. Fomichev, “Olympic Games hosts,” Kaggle, 2022. [Online]. Available: https://www.kaggle.com/ datasets/piterfm/olympic-games-hosts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[3] Our World in Data, “Population by age group,” 2023. [Online]. Available: https://ourworldindata.org/ grapher/population-by-age-group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[4] Worldometers, “Largest countries in the world by area,” 2024. [Online]. Available: https://www. worldometers.info/geography/largest-countries-in-the-world/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[5] The World Bank, “GDP (current US$),” World Bank Open Data, 2024. [Online]. Available: https: //data.worldbank.org/indicator/NY.GDP.MKTP.CD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72900" y="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8000"/>
              </a:spcBef>
              <a:spcAft>
                <a:spcPts val="8000"/>
              </a:spcAft>
              <a:buNone/>
            </a:pPr>
            <a:r>
              <a:rPr b="1" lang="en" sz="2500">
                <a:solidFill>
                  <a:srgbClr val="293039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 b="1" sz="2500">
              <a:solidFill>
                <a:srgbClr val="2930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558150" y="444875"/>
            <a:ext cx="5585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Olympics is one of the world’s largest sporting events, and gymnastics.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Gymnastics relies heavily on subjective judging, creating potential opportunities for bias.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project examines whether host nations gain a measurable competitive advantage in Olympic gymnastics using 124 years of data.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172900" y="2599775"/>
            <a:ext cx="407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8000"/>
              </a:spcBef>
              <a:spcAft>
                <a:spcPts val="8000"/>
              </a:spcAft>
              <a:buNone/>
            </a:pPr>
            <a:r>
              <a:rPr b="1" lang="en" sz="2000">
                <a:solidFill>
                  <a:srgbClr val="293039"/>
                </a:solidFill>
                <a:latin typeface="Roboto"/>
                <a:ea typeface="Roboto"/>
                <a:cs typeface="Roboto"/>
                <a:sym typeface="Roboto"/>
              </a:rPr>
              <a:t>WHY GYMNASTICS?</a:t>
            </a:r>
            <a:endParaRPr b="1" sz="2000">
              <a:solidFill>
                <a:srgbClr val="2930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100575" y="3092375"/>
            <a:ext cx="537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Scoring depends on human judges → greater potential for national bias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Long historical data (1896–2020)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Rich data across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nations, genders, and ages.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Ideal sport to study home advantage phenomenon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44700" y="962838"/>
            <a:ext cx="4965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DOES HOSTING PROVIDE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HOME ADVANTAGE?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44700" y="1917138"/>
            <a:ext cx="431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Host nations win significantly more medals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95787" y="2474850"/>
            <a:ext cx="421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Compare medal-winning rates between host and non-host countries.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44700" y="3579575"/>
            <a:ext cx="431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Average Percentage Increase for Host Countries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95787" y="4141975"/>
            <a:ext cx="421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Compare each host country’s hosting-year performance with its own historical baseline.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44700" y="331775"/>
            <a:ext cx="358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Roboto"/>
                <a:ea typeface="Roboto"/>
                <a:cs typeface="Roboto"/>
                <a:sym typeface="Roboto"/>
              </a:rPr>
              <a:t>QUESTION 1: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474000"/>
            <a:ext cx="3096000" cy="4195800"/>
          </a:xfrm>
          <a:prstGeom prst="rect">
            <a:avLst/>
          </a:prstGeom>
          <a:solidFill>
            <a:srgbClr val="222B45"/>
          </a:solidFill>
          <a:ln cap="flat" cmpd="sng" w="9525">
            <a:solidFill>
              <a:srgbClr val="222B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7336" r="2968" t="0"/>
          <a:stretch/>
        </p:blipFill>
        <p:spPr>
          <a:xfrm>
            <a:off x="3206250" y="620004"/>
            <a:ext cx="5937750" cy="3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0" y="473850"/>
            <a:ext cx="30960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Host countries: </a:t>
            </a: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16.04%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(361 medals / 2250 performances)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Non-host countries: </a:t>
            </a: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8.03%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(2112 medals / 26,304 performances)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• Difference: </a:t>
            </a:r>
            <a:r>
              <a:rPr b="1" lang="en" sz="2000">
                <a:solidFill>
                  <a:schemeClr val="lt1"/>
                </a:solidFill>
                <a:highlight>
                  <a:srgbClr val="BF9000"/>
                </a:highlight>
                <a:latin typeface="Roboto"/>
                <a:ea typeface="Roboto"/>
                <a:cs typeface="Roboto"/>
                <a:sym typeface="Roboto"/>
              </a:rPr>
              <a:t>8.02 </a:t>
            </a:r>
            <a:r>
              <a:rPr b="1" lang="en" sz="1600">
                <a:solidFill>
                  <a:schemeClr val="lt1"/>
                </a:solidFill>
                <a:highlight>
                  <a:srgbClr val="BF9000"/>
                </a:highlight>
                <a:latin typeface="Roboto"/>
                <a:ea typeface="Roboto"/>
                <a:cs typeface="Roboto"/>
                <a:sym typeface="Roboto"/>
              </a:rPr>
              <a:t>percentage points</a:t>
            </a:r>
            <a:endParaRPr b="1" sz="1600">
              <a:solidFill>
                <a:schemeClr val="lt1"/>
              </a:solidFill>
              <a:highlight>
                <a:srgbClr val="BF9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➡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Chi-square results show this difference is </a:t>
            </a:r>
            <a:r>
              <a:rPr b="1" lang="en" sz="1600">
                <a:solidFill>
                  <a:schemeClr val="lt1"/>
                </a:solidFill>
                <a:highlight>
                  <a:srgbClr val="E69138"/>
                </a:highlight>
                <a:latin typeface="Roboto"/>
                <a:ea typeface="Roboto"/>
                <a:cs typeface="Roboto"/>
                <a:sym typeface="Roboto"/>
              </a:rPr>
              <a:t>highly significant</a:t>
            </a:r>
            <a:r>
              <a:rPr lang="en" sz="1600">
                <a:solidFill>
                  <a:schemeClr val="lt1"/>
                </a:solidFill>
                <a:highlight>
                  <a:srgbClr val="E6913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(χ² = 167.316, p &lt; 2e−16), confirming host nations win significantly more medals.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B4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100" y="76200"/>
            <a:ext cx="5715804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2781900" y="117250"/>
            <a:ext cx="358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T-TEST</a:t>
            </a:r>
            <a:endParaRPr b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30600" y="802075"/>
            <a:ext cx="788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H0: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Host and Non-host countries have the same medal-winning rate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Host and Non-host countries have different medal-winning rates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193700" y="1647250"/>
            <a:ext cx="6756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PAIRED T-TEST RESULT</a:t>
            </a:r>
            <a:endParaRPr b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49900" y="3549575"/>
            <a:ext cx="8644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Since p &lt; 0.05,</a:t>
            </a:r>
            <a:b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reject H₀ and conclude </a:t>
            </a:r>
            <a:r>
              <a:rPr b="1" lang="en" sz="2500">
                <a:solidFill>
                  <a:schemeClr val="lt1"/>
                </a:solidFill>
                <a:highlight>
                  <a:srgbClr val="B45F06"/>
                </a:highlight>
                <a:latin typeface="Roboto"/>
                <a:ea typeface="Roboto"/>
                <a:cs typeface="Roboto"/>
                <a:sym typeface="Roboto"/>
              </a:rPr>
              <a:t>host nations perform significantly better during hosting years.</a:t>
            </a:r>
            <a:endParaRPr b="1" sz="2500">
              <a:solidFill>
                <a:schemeClr val="lt1"/>
              </a:solidFill>
              <a:highlight>
                <a:srgbClr val="B45F0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482800" y="23705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 = 2.892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df = 28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p-value = 0.00732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3762900" y="2370550"/>
            <a:ext cx="418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95% CI for improvement: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3.85% to 22.55%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Average baseline: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7.27%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Average hosting year: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20.47%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Improvement: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+13.2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percentage points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6000050" y="644150"/>
            <a:ext cx="2678700" cy="3934200"/>
          </a:xfrm>
          <a:prstGeom prst="rect">
            <a:avLst/>
          </a:prstGeom>
          <a:solidFill>
            <a:srgbClr val="CF4C3A"/>
          </a:solidFill>
          <a:ln cap="flat" cmpd="sng" w="9525">
            <a:solidFill>
              <a:srgbClr val="CF4C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64676" y="1260350"/>
            <a:ext cx="3226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Roboto"/>
                <a:ea typeface="Roboto"/>
                <a:cs typeface="Roboto"/>
                <a:sym typeface="Roboto"/>
              </a:rPr>
              <a:t>QUESTION 2: 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4675" y="1903725"/>
            <a:ext cx="3226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GENDER DIFFERENCES IN HOME ADVANTAGE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6000050" y="713900"/>
            <a:ext cx="2678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Gender Differences in Medal Rates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Compare male and female gymnasts to determine who benefits more from hosting.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6000050" y="2697525"/>
            <a:ext cx="2678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Gender Gap Over Time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Examine how home-advantage effects for men vs. women have shifted across Olympic eras.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5879425" y="687000"/>
            <a:ext cx="31440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Male Gymnasts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Host: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17.17%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Non-host: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7.95%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Difference: </a:t>
            </a:r>
            <a:r>
              <a:rPr b="1" lang="en" sz="1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+9.22</a:t>
            </a:r>
            <a:r>
              <a:rPr lang="en" sz="1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 percentage points</a:t>
            </a:r>
            <a:endParaRPr sz="16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Female Gymnasts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Host: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13.30%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Non-host: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8.16%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Difference: </a:t>
            </a:r>
            <a:r>
              <a:rPr b="1" lang="en" sz="1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+5.14 </a:t>
            </a:r>
            <a:r>
              <a:rPr lang="en" sz="1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percentage points</a:t>
            </a:r>
            <a:endParaRPr sz="16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A2C4C9"/>
                </a:highlight>
                <a:latin typeface="Roboto"/>
                <a:ea typeface="Roboto"/>
                <a:cs typeface="Roboto"/>
                <a:sym typeface="Roboto"/>
              </a:rPr>
              <a:t>➡ </a:t>
            </a:r>
            <a:r>
              <a:rPr b="1" lang="en" sz="2000">
                <a:solidFill>
                  <a:schemeClr val="dk1"/>
                </a:solidFill>
                <a:highlight>
                  <a:srgbClr val="A2C4C9"/>
                </a:highlight>
                <a:latin typeface="Roboto"/>
                <a:ea typeface="Roboto"/>
                <a:cs typeface="Roboto"/>
                <a:sym typeface="Roboto"/>
              </a:rPr>
              <a:t>Male gymnasts show a stronger home-advantage effect.</a:t>
            </a:r>
            <a:endParaRPr b="1" sz="2000">
              <a:solidFill>
                <a:schemeClr val="dk1"/>
              </a:solidFill>
              <a:highlight>
                <a:srgbClr val="A2C4C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75" y="1197200"/>
            <a:ext cx="5695200" cy="3566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127551" y="1940700"/>
            <a:ext cx="322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CHI</a:t>
            </a: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SQUARE TEST</a:t>
            </a:r>
            <a:endParaRPr b="1"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3484900" y="279450"/>
            <a:ext cx="2942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Male Gymnasts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	χ² = 153.609, df = 1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	p-value &lt; 2e−16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	95% CI: 7.29% to 11.15%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➡ Highly significant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6364800" y="279450"/>
            <a:ext cx="2779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Female Gymnasts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	χ² = 20.18, df = 1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	p-value = 7.05e−06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	95% CI: 2.40% to 7.88%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➡ Significant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546450" y="2867300"/>
            <a:ext cx="55221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dk1"/>
                </a:solidFill>
                <a:highlight>
                  <a:srgbClr val="A2C4C9"/>
                </a:highlight>
                <a:latin typeface="Roboto"/>
                <a:ea typeface="Roboto"/>
                <a:cs typeface="Roboto"/>
                <a:sym typeface="Roboto"/>
              </a:rPr>
              <a:t>Both genders show significant home-advantage effects,</a:t>
            </a:r>
            <a:br>
              <a:rPr lang="en" sz="2500">
                <a:solidFill>
                  <a:schemeClr val="dk1"/>
                </a:solidFill>
                <a:highlight>
                  <a:srgbClr val="A2C4C9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500">
                <a:solidFill>
                  <a:schemeClr val="dk1"/>
                </a:solidFill>
                <a:highlight>
                  <a:srgbClr val="A2C4C9"/>
                </a:highlight>
                <a:latin typeface="Roboto"/>
                <a:ea typeface="Roboto"/>
                <a:cs typeface="Roboto"/>
                <a:sym typeface="Roboto"/>
              </a:rPr>
              <a:t> but </a:t>
            </a:r>
            <a:r>
              <a:rPr b="1" lang="en" sz="2500">
                <a:solidFill>
                  <a:schemeClr val="dk1"/>
                </a:solidFill>
                <a:highlight>
                  <a:srgbClr val="A2C4C9"/>
                </a:highlight>
                <a:latin typeface="Roboto"/>
                <a:ea typeface="Roboto"/>
                <a:cs typeface="Roboto"/>
                <a:sym typeface="Roboto"/>
              </a:rPr>
              <a:t>male advantages are nearly double those of females</a:t>
            </a:r>
            <a:r>
              <a:rPr lang="en" sz="2500">
                <a:solidFill>
                  <a:schemeClr val="dk1"/>
                </a:solidFill>
                <a:highlight>
                  <a:srgbClr val="A2C4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2500">
              <a:solidFill>
                <a:schemeClr val="dk1"/>
              </a:solidFill>
              <a:highlight>
                <a:srgbClr val="A2C4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